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6.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17.tmp"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tmp"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tmp"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0.tmp"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1.tmp"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2.tmp"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SELVANANDHINI V</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au6177211108</a:t>
            </a:r>
            <a:r>
              <a:rPr lang="en-IN" sz="1100" b="0" i="0" u="none" strike="noStrike" cap="none" dirty="0">
                <a:solidFill>
                  <a:schemeClr val="bg1"/>
                </a:solidFill>
                <a:latin typeface="Arial"/>
                <a:ea typeface="Arial"/>
                <a:cs typeface="Arial"/>
                <a:sym typeface="Arial"/>
              </a:rPr>
              <a:t>9</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501403" y="1210988"/>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05825" y="1186770"/>
            <a:ext cx="4386264" cy="276995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VID-20240418-WA0003~2.mp4">
            <a:hlinkClick r:id="" action="ppaction://media"/>
            <a:extLst>
              <a:ext uri="{FF2B5EF4-FFF2-40B4-BE49-F238E27FC236}">
                <a16:creationId xmlns:a16="http://schemas.microsoft.com/office/drawing/2014/main" id="{AF84A4D5-6697-D449-A9BB-BDB4CC991D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0346" y="1129119"/>
            <a:ext cx="7363306" cy="324317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srcRect/>
          <a:stretch/>
        </p:blipFill>
        <p:spPr bwMode="auto">
          <a:xfrm>
            <a:off x="4783541" y="1226014"/>
            <a:ext cx="4174722" cy="250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rot="10800000" flipV="1">
            <a:off x="2405073" y="2130802"/>
            <a:ext cx="3848969" cy="952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IN" sz="4000" b="1" dirty="0"/>
              <a:t>THANK YOU !</a:t>
            </a:r>
          </a:p>
          <a:p>
            <a:pPr algn="ctr">
              <a:spcBef>
                <a:spcPts val="600"/>
              </a:spcBef>
            </a:pPr>
            <a:endParaRPr lang="en-US" sz="30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rcRect/>
          <a:stretch/>
        </p:blipFill>
        <p:spPr>
          <a:xfrm>
            <a:off x="4851110" y="1174319"/>
            <a:ext cx="3723869" cy="29270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97106" cy="2349361"/>
          </a:xfrm>
          <a:prstGeom prst="rect">
            <a:avLst/>
          </a:prstGeom>
          <a:noFill/>
        </p:spPr>
        <p:txBody>
          <a:bodyPr wrap="square" lIns="91440" tIns="45720" rIns="91440" bIns="45720" anchor="t">
            <a:spAutoFit/>
          </a:bodyPr>
          <a:lstStyle/>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a:t>
            </a:r>
            <a:endParaRPr lang="en-IN" b="0" i="0" dirty="0">
              <a:solidFill>
                <a:schemeClr val="tx1"/>
              </a:solidFill>
              <a:effectLst/>
              <a:latin typeface="Söhne"/>
            </a:endParaRPr>
          </a:p>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rcRect/>
          <a:stretch/>
        </p:blipFill>
        <p:spPr>
          <a:xfrm>
            <a:off x="5073566" y="1252902"/>
            <a:ext cx="3722081" cy="2637695"/>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0412" r="10412"/>
          <a:stretch/>
        </p:blipFill>
        <p:spPr>
          <a:xfrm>
            <a:off x="5354595" y="1055873"/>
            <a:ext cx="3014125" cy="3031753"/>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276296" y="1290522"/>
            <a:ext cx="4154342" cy="148758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 </a:t>
            </a:r>
            <a:r>
              <a:rPr lang="en-US" b="0" i="0" dirty="0">
                <a:solidFill>
                  <a:schemeClr val="tx1"/>
                </a:solidFill>
                <a:effectLst/>
                <a:latin typeface="Söhne"/>
              </a:rPr>
              <a:t>This project aims to develop an effective spam email detection system using machine learning techniques.</a:t>
            </a:r>
            <a:endParaRPr lang="en-IN" b="0" i="0" dirty="0">
              <a:solidFill>
                <a:schemeClr val="tx1"/>
              </a:solidFill>
              <a:effectLst/>
              <a:latin typeface="Söhne"/>
            </a:endParaRPr>
          </a:p>
          <a:p>
            <a:pPr algn="l" rtl="0" fontAlgn="base">
              <a:spcAft>
                <a:spcPts val="800"/>
              </a:spcAft>
              <a:buClr>
                <a:srgbClr val="213163"/>
              </a:buClr>
            </a:pPr>
            <a:r>
              <a:rPr lang="en-US" b="0" i="0" dirty="0">
                <a:solidFill>
                  <a:schemeClr val="tx1"/>
                </a:solidFill>
                <a:effectLst/>
                <a:latin typeface="Söhne"/>
              </a:rPr>
              <a:t>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srcRect l="11620" r="11620"/>
          <a:stretch/>
        </p:blipFill>
        <p:spPr>
          <a:xfrm>
            <a:off x="5612787" y="1152535"/>
            <a:ext cx="2495330" cy="2438130"/>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c</a:t>
            </a:r>
            <a:r>
              <a:rPr lang="en-US" sz="1600" b="0" i="0" dirty="0" err="1">
                <a:solidFill>
                  <a:schemeClr val="tx1"/>
                </a:solidFill>
                <a:effectLst/>
                <a:latin typeface="Söhne"/>
              </a:rPr>
              <a:t>ollect</a:t>
            </a:r>
            <a:r>
              <a:rPr lang="en-US" sz="1600" b="0" i="0" dirty="0">
                <a:solidFill>
                  <a:schemeClr val="tx1"/>
                </a:solidFill>
                <a:effectLst/>
                <a:latin typeface="Söhne"/>
              </a:rPr>
              <a: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p</a:t>
            </a:r>
            <a:r>
              <a:rPr lang="en-US" sz="1600" b="0" i="0" dirty="0">
                <a:solidFill>
                  <a:schemeClr val="tx1"/>
                </a:solidFill>
                <a:effectLst/>
                <a:latin typeface="Söhne"/>
              </a:rPr>
              <a:t>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e</a:t>
            </a:r>
            <a:r>
              <a:rPr lang="en-US" sz="1600" b="0" i="0" dirty="0" err="1">
                <a:solidFill>
                  <a:schemeClr val="tx1"/>
                </a:solidFill>
                <a:effectLst/>
                <a:latin typeface="Söhne"/>
              </a:rPr>
              <a:t>xtract</a:t>
            </a:r>
            <a:r>
              <a:rPr lang="en-US" sz="1600" b="0" i="0" dirty="0">
                <a:solidFill>
                  <a:schemeClr val="tx1"/>
                </a:solidFill>
                <a:effectLst/>
                <a:latin typeface="Söhne"/>
              </a:rPr>
              <a: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t</a:t>
            </a:r>
            <a:r>
              <a:rPr lang="en-US" sz="1600" b="0" i="0" dirty="0">
                <a:solidFill>
                  <a:schemeClr val="tx1"/>
                </a:solidFill>
                <a:effectLst/>
                <a:latin typeface="Söhne"/>
              </a:rPr>
              <a: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e</a:t>
            </a:r>
            <a:r>
              <a:rPr lang="en-US" sz="1600" b="0" i="0" dirty="0">
                <a:solidFill>
                  <a:schemeClr val="tx1"/>
                </a:solidFill>
                <a:effectLst/>
                <a:latin typeface="Söhne"/>
              </a:rPr>
              <a:t>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To d</a:t>
            </a:r>
            <a:r>
              <a:rPr lang="en-US" sz="1600" b="0" i="0" dirty="0" err="1">
                <a:solidFill>
                  <a:schemeClr val="tx1"/>
                </a:solidFill>
                <a:effectLst/>
                <a:latin typeface="Söhne"/>
              </a:rPr>
              <a:t>evelop</a:t>
            </a:r>
            <a:r>
              <a:rPr lang="en-US" sz="1600" b="0" i="0" dirty="0">
                <a:solidFill>
                  <a:schemeClr val="tx1"/>
                </a:solidFill>
                <a:effectLst/>
                <a:latin typeface="Söhne"/>
              </a:rPr>
              <a:t>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a:t>
            </a:r>
            <a:endParaRPr lang="en-IN" dirty="0"/>
          </a:p>
          <a:p>
            <a:pPr marL="173736" indent="-173736">
              <a:spcAft>
                <a:spcPts val="800"/>
              </a:spcAft>
              <a:buClr>
                <a:srgbClr val="213163"/>
              </a:buClr>
              <a:buFont typeface="Arial" panose="020B0604020202020204" pitchFamily="34" charset="0"/>
              <a:buChar char="•"/>
            </a:pPr>
            <a:r>
              <a:rPr lang="en-US" dirty="0"/>
              <a:t>This may include removing stop words, tokenization, and converting text to numerical representations. Extract features from the preprocessed text data. </a:t>
            </a:r>
            <a:endParaRPr lang="en-IN" dirty="0"/>
          </a:p>
          <a:p>
            <a:pPr marL="173736" indent="-173736">
              <a:spcAft>
                <a:spcPts val="800"/>
              </a:spcAft>
              <a:buClr>
                <a:srgbClr val="213163"/>
              </a:buClr>
              <a:buFont typeface="Arial" panose="020B0604020202020204" pitchFamily="34" charset="0"/>
              <a:buChar char="•"/>
            </a:pPr>
            <a:r>
              <a:rPr lang="en-US" dirty="0"/>
              <a:t>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310640"/>
            <a:ext cx="3422806" cy="2277722"/>
            <a:chOff x="5586259" y="1310640"/>
            <a:chExt cx="3422806" cy="2277722"/>
          </a:xfrm>
        </p:grpSpPr>
        <p:pic>
          <p:nvPicPr>
            <p:cNvPr id="6" name="Picture 2">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srcRect/>
            <a:stretch/>
          </p:blipFill>
          <p:spPr bwMode="auto">
            <a:xfrm>
              <a:off x="5589370" y="1310640"/>
              <a:ext cx="3416583"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Selvanandhini Venkatesan</cp:lastModifiedBy>
  <cp:revision>163</cp:revision>
  <dcterms:modified xsi:type="dcterms:W3CDTF">2024-04-19T09:53:44Z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